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_rels/presentation.xml.rels" ContentType="application/vnd.openxmlformats-package.relationships+xml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23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7.jpeg" ContentType="image/jpeg"/>
  <Override PartName="/ppt/media/image22.png" ContentType="image/png"/>
  <Override PartName="/ppt/media/image6.jpeg" ContentType="image/jpeg"/>
  <Override PartName="/ppt/media/image12.wmf" ContentType="image/x-wmf"/>
  <Override PartName="/ppt/media/image4.png" ContentType="image/png"/>
  <Override PartName="/ppt/media/image28.png" ContentType="image/png"/>
  <Override PartName="/ppt/media/image3.jpeg" ContentType="image/jpeg"/>
  <Override PartName="/ppt/media/image16.png" ContentType="image/png"/>
  <Override PartName="/ppt/media/image1.png" ContentType="image/png"/>
  <Override PartName="/ppt/media/image21.png" ContentType="image/png"/>
  <Override PartName="/ppt/media/image25.png" ContentType="image/png"/>
  <Override PartName="/ppt/media/image8.jpeg" ContentType="image/jpeg"/>
  <Override PartName="/ppt/media/image17.png" ContentType="image/png"/>
  <Override PartName="/ppt/media/image11.wmf" ContentType="image/x-wmf"/>
  <Override PartName="/ppt/media/image13.png" ContentType="image/png"/>
  <Override PartName="/ppt/media/image14.wmf" ContentType="image/x-wmf"/>
  <Override PartName="/ppt/media/image15.wmf" ContentType="image/x-wmf"/>
  <Override PartName="/ppt/media/image2.jpeg" ContentType="image/jpe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6858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4211D4C-F6A1-4C30-A745-D423D105306E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CEA acteur majeur du HPC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242964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451656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451656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242964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34272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342720" y="205200"/>
            <a:ext cx="61718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242964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51656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451656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body"/>
          </p:nvPr>
        </p:nvSpPr>
        <p:spPr>
          <a:xfrm>
            <a:off x="242964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body"/>
          </p:nvPr>
        </p:nvSpPr>
        <p:spPr>
          <a:xfrm>
            <a:off x="34272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342720" y="205200"/>
            <a:ext cx="61718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242964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1656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body"/>
          </p:nvPr>
        </p:nvSpPr>
        <p:spPr>
          <a:xfrm>
            <a:off x="451656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 type="body"/>
          </p:nvPr>
        </p:nvSpPr>
        <p:spPr>
          <a:xfrm>
            <a:off x="242964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 type="body"/>
          </p:nvPr>
        </p:nvSpPr>
        <p:spPr>
          <a:xfrm>
            <a:off x="34272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342720" y="205200"/>
            <a:ext cx="61718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hyperlink" Target="http://www.cea.fr/" TargetMode="External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hyperlink" Target="http://www.cea.fr/" TargetMode="External"/><Relationship Id="rId5" Type="http://schemas.openxmlformats.org/officeDocument/2006/relationships/image" Target="../media/image7.jpe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4970880"/>
            <a:ext cx="6856920" cy="174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0" y="-19440"/>
            <a:ext cx="6856920" cy="592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6130080" y="4970520"/>
            <a:ext cx="726840" cy="175680"/>
          </a:xfrm>
          <a:prstGeom prst="rect">
            <a:avLst/>
          </a:prstGeom>
          <a:solidFill>
            <a:srgbClr val="b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0" y="-19440"/>
            <a:ext cx="726840" cy="586800"/>
          </a:xfrm>
          <a:prstGeom prst="rect">
            <a:avLst/>
          </a:prstGeom>
          <a:solidFill>
            <a:srgbClr val="c11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25" descr=""/>
          <p:cNvPicPr/>
          <p:nvPr/>
        </p:nvPicPr>
        <p:blipFill>
          <a:blip r:embed="rId2"/>
          <a:stretch/>
        </p:blipFill>
        <p:spPr>
          <a:xfrm>
            <a:off x="127080" y="168840"/>
            <a:ext cx="458280" cy="258840"/>
          </a:xfrm>
          <a:prstGeom prst="rect">
            <a:avLst/>
          </a:prstGeom>
          <a:ln>
            <a:noFill/>
          </a:ln>
        </p:spPr>
      </p:pic>
      <p:sp>
        <p:nvSpPr>
          <p:cNvPr id="5" name="CustomShape 5"/>
          <p:cNvSpPr/>
          <p:nvPr/>
        </p:nvSpPr>
        <p:spPr>
          <a:xfrm>
            <a:off x="4945320" y="4958280"/>
            <a:ext cx="1186560" cy="2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Date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6"/>
          <p:cNvSpPr/>
          <p:nvPr/>
        </p:nvSpPr>
        <p:spPr>
          <a:xfrm>
            <a:off x="72360" y="4924800"/>
            <a:ext cx="2567880" cy="19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7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Commissariat à l’énergie atomique et aux énergies alternatives</a:t>
            </a:r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7"/>
          <p:cNvSpPr/>
          <p:nvPr/>
        </p:nvSpPr>
        <p:spPr>
          <a:xfrm>
            <a:off x="0" y="4478400"/>
            <a:ext cx="6856920" cy="671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8" descr=""/>
          <p:cNvPicPr/>
          <p:nvPr/>
        </p:nvPicPr>
        <p:blipFill>
          <a:blip r:embed="rId3"/>
          <a:stretch/>
        </p:blipFill>
        <p:spPr>
          <a:xfrm>
            <a:off x="-7560" y="-30600"/>
            <a:ext cx="6864480" cy="4507920"/>
          </a:xfrm>
          <a:prstGeom prst="rect">
            <a:avLst/>
          </a:prstGeom>
          <a:ln>
            <a:noFill/>
          </a:ln>
        </p:spPr>
      </p:pic>
      <p:pic>
        <p:nvPicPr>
          <p:cNvPr id="9" name="Picture 9" descr=""/>
          <p:cNvPicPr/>
          <p:nvPr/>
        </p:nvPicPr>
        <p:blipFill>
          <a:blip r:embed="rId4"/>
          <a:stretch/>
        </p:blipFill>
        <p:spPr>
          <a:xfrm>
            <a:off x="733680" y="1395720"/>
            <a:ext cx="1455480" cy="1188000"/>
          </a:xfrm>
          <a:prstGeom prst="rect">
            <a:avLst/>
          </a:prstGeom>
          <a:ln>
            <a:noFill/>
          </a:ln>
          <a:effectLst>
            <a:outerShdw algn="tl" blurRad="517525" dir="2700000" dist="38100" rotWithShape="0">
              <a:srgbClr val="000000">
                <a:alpha val="33000"/>
              </a:srgbClr>
            </a:outerShdw>
          </a:effectLst>
        </p:spPr>
      </p:pic>
      <p:sp>
        <p:nvSpPr>
          <p:cNvPr id="10" name="CustomShape 8"/>
          <p:cNvSpPr/>
          <p:nvPr/>
        </p:nvSpPr>
        <p:spPr>
          <a:xfrm>
            <a:off x="632520" y="2817720"/>
            <a:ext cx="5894280" cy="26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r>
              <a:rPr b="0" lang="fr-F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 LA RECHERCHE À L’INDUSTRIE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9"/>
          <p:cNvSpPr/>
          <p:nvPr/>
        </p:nvSpPr>
        <p:spPr>
          <a:xfrm>
            <a:off x="626040" y="4618440"/>
            <a:ext cx="583560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1100" spc="-1" strike="noStrike">
                <a:solidFill>
                  <a:srgbClr val="5c5c5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Commissariat à l’énergie atomique et aux énergies alternatives - </a:t>
            </a:r>
            <a:r>
              <a:rPr b="0" lang="fr-FR" sz="11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  <a:hlinkClick r:id="rId5"/>
              </a:rPr>
              <a:t>www.cea.fr</a:t>
            </a:r>
            <a:endParaRPr b="0" lang="fr-FR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40000"/>
              </a:lnSpc>
            </a:pPr>
            <a:r>
              <a:rPr b="0" lang="fr-FR" sz="1100" spc="-1" strike="noStrike">
                <a:solidFill>
                  <a:srgbClr val="5c5c5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CEA, DAM, DIF, F-91297, Arpajon, France</a:t>
            </a:r>
            <a:endParaRPr b="0" lang="fr-FR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10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11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0" y="4970880"/>
            <a:ext cx="6856920" cy="174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2"/>
          <p:cNvSpPr/>
          <p:nvPr/>
        </p:nvSpPr>
        <p:spPr>
          <a:xfrm>
            <a:off x="0" y="-19440"/>
            <a:ext cx="6856920" cy="592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3"/>
          <p:cNvSpPr/>
          <p:nvPr/>
        </p:nvSpPr>
        <p:spPr>
          <a:xfrm>
            <a:off x="6130080" y="4970520"/>
            <a:ext cx="726840" cy="175680"/>
          </a:xfrm>
          <a:prstGeom prst="rect">
            <a:avLst/>
          </a:prstGeom>
          <a:solidFill>
            <a:srgbClr val="b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4"/>
          <p:cNvSpPr/>
          <p:nvPr/>
        </p:nvSpPr>
        <p:spPr>
          <a:xfrm>
            <a:off x="0" y="-19440"/>
            <a:ext cx="726840" cy="586800"/>
          </a:xfrm>
          <a:prstGeom prst="rect">
            <a:avLst/>
          </a:prstGeom>
          <a:solidFill>
            <a:srgbClr val="c11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" name="Picture 25" descr=""/>
          <p:cNvPicPr/>
          <p:nvPr/>
        </p:nvPicPr>
        <p:blipFill>
          <a:blip r:embed="rId2"/>
          <a:stretch/>
        </p:blipFill>
        <p:spPr>
          <a:xfrm>
            <a:off x="127080" y="168840"/>
            <a:ext cx="458280" cy="258840"/>
          </a:xfrm>
          <a:prstGeom prst="rect">
            <a:avLst/>
          </a:prstGeom>
          <a:ln>
            <a:noFill/>
          </a:ln>
        </p:spPr>
      </p:pic>
      <p:sp>
        <p:nvSpPr>
          <p:cNvPr id="55" name="CustomShape 5"/>
          <p:cNvSpPr/>
          <p:nvPr/>
        </p:nvSpPr>
        <p:spPr>
          <a:xfrm>
            <a:off x="4945320" y="4958280"/>
            <a:ext cx="1186560" cy="2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3 juin 2019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CustomShape 6"/>
          <p:cNvSpPr/>
          <p:nvPr/>
        </p:nvSpPr>
        <p:spPr>
          <a:xfrm>
            <a:off x="72360" y="4924800"/>
            <a:ext cx="2567880" cy="19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7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Commissariat à l’énergie atomique et aux énergies alternatives</a:t>
            </a:r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8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0" y="4970880"/>
            <a:ext cx="6856920" cy="174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0" y="-19440"/>
            <a:ext cx="6856920" cy="592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6130080" y="4970520"/>
            <a:ext cx="726840" cy="175680"/>
          </a:xfrm>
          <a:prstGeom prst="rect">
            <a:avLst/>
          </a:prstGeom>
          <a:solidFill>
            <a:srgbClr val="b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4"/>
          <p:cNvSpPr/>
          <p:nvPr/>
        </p:nvSpPr>
        <p:spPr>
          <a:xfrm>
            <a:off x="0" y="-19440"/>
            <a:ext cx="726840" cy="586800"/>
          </a:xfrm>
          <a:prstGeom prst="rect">
            <a:avLst/>
          </a:prstGeom>
          <a:solidFill>
            <a:srgbClr val="c11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9" name="Picture 25" descr=""/>
          <p:cNvPicPr/>
          <p:nvPr/>
        </p:nvPicPr>
        <p:blipFill>
          <a:blip r:embed="rId2"/>
          <a:stretch/>
        </p:blipFill>
        <p:spPr>
          <a:xfrm>
            <a:off x="127080" y="168840"/>
            <a:ext cx="458280" cy="258840"/>
          </a:xfrm>
          <a:prstGeom prst="rect">
            <a:avLst/>
          </a:prstGeom>
          <a:ln>
            <a:noFill/>
          </a:ln>
        </p:spPr>
      </p:pic>
      <p:sp>
        <p:nvSpPr>
          <p:cNvPr id="100" name="CustomShape 5"/>
          <p:cNvSpPr/>
          <p:nvPr/>
        </p:nvSpPr>
        <p:spPr>
          <a:xfrm>
            <a:off x="4945320" y="4958280"/>
            <a:ext cx="1186560" cy="2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Date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72360" y="4924800"/>
            <a:ext cx="2567880" cy="19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7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Commissariat à l’énergie atomique et aux énergies alternatives</a:t>
            </a:r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0" y="4470840"/>
            <a:ext cx="6856920" cy="671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1" descr=""/>
          <p:cNvPicPr/>
          <p:nvPr/>
        </p:nvPicPr>
        <p:blipFill>
          <a:blip r:embed="rId3"/>
          <a:stretch/>
        </p:blipFill>
        <p:spPr>
          <a:xfrm>
            <a:off x="0" y="-28080"/>
            <a:ext cx="6856920" cy="4497840"/>
          </a:xfrm>
          <a:prstGeom prst="rect">
            <a:avLst/>
          </a:prstGeom>
          <a:ln>
            <a:noFill/>
          </a:ln>
        </p:spPr>
      </p:pic>
      <p:sp>
        <p:nvSpPr>
          <p:cNvPr id="104" name="CustomShape 8"/>
          <p:cNvSpPr/>
          <p:nvPr/>
        </p:nvSpPr>
        <p:spPr>
          <a:xfrm>
            <a:off x="626040" y="4618440"/>
            <a:ext cx="583560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1100" spc="-1" strike="noStrike">
                <a:solidFill>
                  <a:srgbClr val="5c5c5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Commissariat à l’énergie atomique et aux énergies alternatives - </a:t>
            </a:r>
            <a:r>
              <a:rPr b="0" lang="fr-FR" sz="11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  <a:hlinkClick r:id="rId4"/>
              </a:rPr>
              <a:t>www.cea.fr</a:t>
            </a:r>
            <a:endParaRPr b="0" lang="fr-FR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40000"/>
              </a:lnSpc>
            </a:pPr>
            <a:r>
              <a:rPr b="0" lang="fr-FR" sz="1100" spc="-1" strike="noStrike">
                <a:solidFill>
                  <a:srgbClr val="5c5c5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CEA, DAM, DIF, F-91297, Arpajon, France</a:t>
            </a:r>
            <a:endParaRPr b="0" lang="fr-FR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Picture 9" descr=""/>
          <p:cNvPicPr/>
          <p:nvPr/>
        </p:nvPicPr>
        <p:blipFill>
          <a:blip r:embed="rId5"/>
          <a:stretch/>
        </p:blipFill>
        <p:spPr>
          <a:xfrm>
            <a:off x="733680" y="1395720"/>
            <a:ext cx="1455480" cy="1188000"/>
          </a:xfrm>
          <a:prstGeom prst="rect">
            <a:avLst/>
          </a:prstGeom>
          <a:ln>
            <a:noFill/>
          </a:ln>
          <a:effectLst>
            <a:outerShdw algn="tl" blurRad="517525" dir="2700000" dist="38100" rotWithShape="0">
              <a:srgbClr val="000000">
                <a:alpha val="33000"/>
              </a:srgbClr>
            </a:outerShdw>
          </a:effectLst>
        </p:spPr>
      </p:pic>
      <p:sp>
        <p:nvSpPr>
          <p:cNvPr id="106" name="PlaceHolder 9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10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2.wmf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15.wmf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614880" y="3175560"/>
            <a:ext cx="492840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1" lang="fr-FR" sz="1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Étude et évaluation de la structure de donnée SVDAG et ses variantes pour le RayTracing en visualisation 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632520" y="3841560"/>
            <a:ext cx="2205360" cy="21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81"/>
              </a:spcBef>
            </a:pPr>
            <a:r>
              <a:rPr b="0" lang="fr-FR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Antoine Roche – M1 CHPS</a:t>
            </a:r>
            <a:endParaRPr b="0" lang="fr-FR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81"/>
              </a:spcBef>
            </a:pPr>
            <a:r>
              <a:rPr b="0" lang="fr-FR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Tuteur CEA : Jérôme Dubois</a:t>
            </a:r>
            <a:endParaRPr b="0" lang="fr-FR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81"/>
              </a:spcBef>
            </a:pPr>
            <a:r>
              <a:rPr b="0" lang="fr-FR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Tuteur enseignant : Michael Krajecki</a:t>
            </a:r>
            <a:endParaRPr b="0" lang="fr-FR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3960000" y="4011480"/>
            <a:ext cx="2447280" cy="59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08/04/19 – 30/08/19</a:t>
            </a:r>
            <a:endParaRPr b="0" lang="fr-FR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830520" y="150480"/>
            <a:ext cx="6171120" cy="27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Travail réalisé – performances svdag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6275880" y="5005080"/>
            <a:ext cx="469800" cy="1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9A8865CA-4818-4A59-9D73-AFCCDF883746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1440000" y="698400"/>
            <a:ext cx="5255280" cy="213192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2"/>
          <a:stretch/>
        </p:blipFill>
        <p:spPr>
          <a:xfrm>
            <a:off x="145440" y="792000"/>
            <a:ext cx="1293840" cy="3383280"/>
          </a:xfrm>
          <a:prstGeom prst="rect">
            <a:avLst/>
          </a:prstGeom>
          <a:ln>
            <a:noFill/>
          </a:ln>
        </p:spPr>
      </p:pic>
      <p:sp>
        <p:nvSpPr>
          <p:cNvPr id="214" name="CustomShape 3"/>
          <p:cNvSpPr/>
          <p:nvPr/>
        </p:nvSpPr>
        <p:spPr>
          <a:xfrm>
            <a:off x="360000" y="4176360"/>
            <a:ext cx="79128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9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Hairball</a:t>
            </a:r>
            <a:endParaRPr b="0" lang="fr-FR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3"/>
          <a:stretch/>
        </p:blipFill>
        <p:spPr>
          <a:xfrm>
            <a:off x="5184000" y="2808000"/>
            <a:ext cx="1468800" cy="215928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4"/>
          <a:stretch/>
        </p:blipFill>
        <p:spPr>
          <a:xfrm>
            <a:off x="1080000" y="3706560"/>
            <a:ext cx="1158840" cy="1188720"/>
          </a:xfrm>
          <a:prstGeom prst="rect">
            <a:avLst/>
          </a:prstGeom>
          <a:ln>
            <a:noFill/>
          </a:ln>
        </p:spPr>
      </p:pic>
      <p:sp>
        <p:nvSpPr>
          <p:cNvPr id="217" name="Line 4"/>
          <p:cNvSpPr/>
          <p:nvPr/>
        </p:nvSpPr>
        <p:spPr>
          <a:xfrm>
            <a:off x="2088000" y="1512000"/>
            <a:ext cx="576000" cy="360"/>
          </a:xfrm>
          <a:prstGeom prst="line">
            <a:avLst/>
          </a:prstGeom>
          <a:ln w="29160">
            <a:solidFill>
              <a:srgbClr val="7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Line 5"/>
          <p:cNvSpPr/>
          <p:nvPr/>
        </p:nvSpPr>
        <p:spPr>
          <a:xfrm>
            <a:off x="2084400" y="1669320"/>
            <a:ext cx="648000" cy="36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Line 6"/>
          <p:cNvSpPr/>
          <p:nvPr/>
        </p:nvSpPr>
        <p:spPr>
          <a:xfrm>
            <a:off x="2117160" y="2778840"/>
            <a:ext cx="524880" cy="1080"/>
          </a:xfrm>
          <a:prstGeom prst="line">
            <a:avLst/>
          </a:prstGeom>
          <a:ln w="29160">
            <a:solidFill>
              <a:srgbClr val="7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Line 7"/>
          <p:cNvSpPr/>
          <p:nvPr/>
        </p:nvSpPr>
        <p:spPr>
          <a:xfrm>
            <a:off x="2078280" y="2621880"/>
            <a:ext cx="648000" cy="36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8"/>
          <p:cNvSpPr/>
          <p:nvPr/>
        </p:nvSpPr>
        <p:spPr>
          <a:xfrm>
            <a:off x="2736000" y="2830680"/>
            <a:ext cx="1583280" cy="408240"/>
          </a:xfrm>
          <a:custGeom>
            <a:avLst/>
            <a:gdLst/>
            <a:ahLst/>
            <a:rect l="l" t="t" r="r" b="b"/>
            <a:pathLst>
              <a:path w="4249" h="657">
                <a:moveTo>
                  <a:pt x="671" y="165"/>
                </a:moveTo>
                <a:lnTo>
                  <a:pt x="686" y="190"/>
                </a:lnTo>
                <a:lnTo>
                  <a:pt x="705" y="215"/>
                </a:lnTo>
                <a:lnTo>
                  <a:pt x="728" y="239"/>
                </a:lnTo>
                <a:lnTo>
                  <a:pt x="756" y="263"/>
                </a:lnTo>
                <a:lnTo>
                  <a:pt x="787" y="287"/>
                </a:lnTo>
                <a:lnTo>
                  <a:pt x="822" y="310"/>
                </a:lnTo>
                <a:lnTo>
                  <a:pt x="861" y="332"/>
                </a:lnTo>
                <a:lnTo>
                  <a:pt x="904" y="354"/>
                </a:lnTo>
                <a:lnTo>
                  <a:pt x="950" y="376"/>
                </a:lnTo>
                <a:lnTo>
                  <a:pt x="1000" y="396"/>
                </a:lnTo>
                <a:lnTo>
                  <a:pt x="1053" y="416"/>
                </a:lnTo>
                <a:lnTo>
                  <a:pt x="1110" y="435"/>
                </a:lnTo>
                <a:lnTo>
                  <a:pt x="1169" y="453"/>
                </a:lnTo>
                <a:lnTo>
                  <a:pt x="1232" y="470"/>
                </a:lnTo>
                <a:lnTo>
                  <a:pt x="1297" y="486"/>
                </a:lnTo>
                <a:lnTo>
                  <a:pt x="1365" y="501"/>
                </a:lnTo>
                <a:lnTo>
                  <a:pt x="1436" y="515"/>
                </a:lnTo>
                <a:lnTo>
                  <a:pt x="1508" y="529"/>
                </a:lnTo>
                <a:lnTo>
                  <a:pt x="1583" y="541"/>
                </a:lnTo>
                <a:lnTo>
                  <a:pt x="1660" y="551"/>
                </a:lnTo>
                <a:lnTo>
                  <a:pt x="1738" y="561"/>
                </a:lnTo>
                <a:lnTo>
                  <a:pt x="1818" y="570"/>
                </a:lnTo>
                <a:lnTo>
                  <a:pt x="1899" y="577"/>
                </a:lnTo>
                <a:lnTo>
                  <a:pt x="1981" y="583"/>
                </a:lnTo>
                <a:lnTo>
                  <a:pt x="2065" y="588"/>
                </a:lnTo>
                <a:lnTo>
                  <a:pt x="2149" y="591"/>
                </a:lnTo>
                <a:lnTo>
                  <a:pt x="2233" y="594"/>
                </a:lnTo>
                <a:lnTo>
                  <a:pt x="2318" y="595"/>
                </a:lnTo>
                <a:lnTo>
                  <a:pt x="2403" y="595"/>
                </a:lnTo>
                <a:lnTo>
                  <a:pt x="2487" y="593"/>
                </a:lnTo>
                <a:lnTo>
                  <a:pt x="2572" y="591"/>
                </a:lnTo>
                <a:lnTo>
                  <a:pt x="2655" y="587"/>
                </a:lnTo>
                <a:lnTo>
                  <a:pt x="2738" y="581"/>
                </a:lnTo>
                <a:lnTo>
                  <a:pt x="2820" y="575"/>
                </a:lnTo>
                <a:lnTo>
                  <a:pt x="2901" y="567"/>
                </a:lnTo>
                <a:lnTo>
                  <a:pt x="2981" y="558"/>
                </a:lnTo>
                <a:lnTo>
                  <a:pt x="3059" y="548"/>
                </a:lnTo>
                <a:lnTo>
                  <a:pt x="3135" y="537"/>
                </a:lnTo>
                <a:lnTo>
                  <a:pt x="3209" y="525"/>
                </a:lnTo>
                <a:lnTo>
                  <a:pt x="3281" y="511"/>
                </a:lnTo>
                <a:lnTo>
                  <a:pt x="3351" y="497"/>
                </a:lnTo>
                <a:lnTo>
                  <a:pt x="3418" y="482"/>
                </a:lnTo>
                <a:lnTo>
                  <a:pt x="3482" y="465"/>
                </a:lnTo>
                <a:lnTo>
                  <a:pt x="3544" y="448"/>
                </a:lnTo>
                <a:lnTo>
                  <a:pt x="3603" y="429"/>
                </a:lnTo>
                <a:lnTo>
                  <a:pt x="3658" y="410"/>
                </a:lnTo>
                <a:lnTo>
                  <a:pt x="3710" y="390"/>
                </a:lnTo>
                <a:lnTo>
                  <a:pt x="3759" y="370"/>
                </a:lnTo>
                <a:lnTo>
                  <a:pt x="3805" y="348"/>
                </a:lnTo>
                <a:lnTo>
                  <a:pt x="3846" y="326"/>
                </a:lnTo>
                <a:lnTo>
                  <a:pt x="3884" y="303"/>
                </a:lnTo>
                <a:lnTo>
                  <a:pt x="3918" y="280"/>
                </a:lnTo>
                <a:lnTo>
                  <a:pt x="3949" y="256"/>
                </a:lnTo>
                <a:lnTo>
                  <a:pt x="3975" y="232"/>
                </a:lnTo>
                <a:lnTo>
                  <a:pt x="3997" y="208"/>
                </a:lnTo>
                <a:lnTo>
                  <a:pt x="4015" y="183"/>
                </a:lnTo>
                <a:lnTo>
                  <a:pt x="4029" y="158"/>
                </a:lnTo>
                <a:lnTo>
                  <a:pt x="4038" y="133"/>
                </a:lnTo>
                <a:lnTo>
                  <a:pt x="4044" y="108"/>
                </a:lnTo>
                <a:lnTo>
                  <a:pt x="4045" y="82"/>
                </a:lnTo>
                <a:lnTo>
                  <a:pt x="4248" y="82"/>
                </a:lnTo>
                <a:lnTo>
                  <a:pt x="4247" y="110"/>
                </a:lnTo>
                <a:lnTo>
                  <a:pt x="4240" y="139"/>
                </a:lnTo>
                <a:lnTo>
                  <a:pt x="4230" y="167"/>
                </a:lnTo>
                <a:lnTo>
                  <a:pt x="4214" y="195"/>
                </a:lnTo>
                <a:lnTo>
                  <a:pt x="4194" y="223"/>
                </a:lnTo>
                <a:lnTo>
                  <a:pt x="4169" y="250"/>
                </a:lnTo>
                <a:lnTo>
                  <a:pt x="4140" y="277"/>
                </a:lnTo>
                <a:lnTo>
                  <a:pt x="4106" y="304"/>
                </a:lnTo>
                <a:lnTo>
                  <a:pt x="4068" y="330"/>
                </a:lnTo>
                <a:lnTo>
                  <a:pt x="4025" y="355"/>
                </a:lnTo>
                <a:lnTo>
                  <a:pt x="3978" y="380"/>
                </a:lnTo>
                <a:lnTo>
                  <a:pt x="3928" y="404"/>
                </a:lnTo>
                <a:lnTo>
                  <a:pt x="3873" y="427"/>
                </a:lnTo>
                <a:lnTo>
                  <a:pt x="3814" y="449"/>
                </a:lnTo>
                <a:lnTo>
                  <a:pt x="3752" y="471"/>
                </a:lnTo>
                <a:lnTo>
                  <a:pt x="3687" y="491"/>
                </a:lnTo>
                <a:lnTo>
                  <a:pt x="3618" y="511"/>
                </a:lnTo>
                <a:lnTo>
                  <a:pt x="3545" y="529"/>
                </a:lnTo>
                <a:lnTo>
                  <a:pt x="3470" y="546"/>
                </a:lnTo>
                <a:lnTo>
                  <a:pt x="3392" y="563"/>
                </a:lnTo>
                <a:lnTo>
                  <a:pt x="3312" y="578"/>
                </a:lnTo>
                <a:lnTo>
                  <a:pt x="3229" y="591"/>
                </a:lnTo>
                <a:lnTo>
                  <a:pt x="3143" y="604"/>
                </a:lnTo>
                <a:lnTo>
                  <a:pt x="3056" y="615"/>
                </a:lnTo>
                <a:lnTo>
                  <a:pt x="2967" y="625"/>
                </a:lnTo>
                <a:lnTo>
                  <a:pt x="2877" y="634"/>
                </a:lnTo>
                <a:lnTo>
                  <a:pt x="2785" y="641"/>
                </a:lnTo>
                <a:lnTo>
                  <a:pt x="2692" y="647"/>
                </a:lnTo>
                <a:lnTo>
                  <a:pt x="2598" y="651"/>
                </a:lnTo>
                <a:lnTo>
                  <a:pt x="2504" y="654"/>
                </a:lnTo>
                <a:lnTo>
                  <a:pt x="2409" y="656"/>
                </a:lnTo>
                <a:lnTo>
                  <a:pt x="2314" y="656"/>
                </a:lnTo>
                <a:lnTo>
                  <a:pt x="2219" y="655"/>
                </a:lnTo>
                <a:lnTo>
                  <a:pt x="2125" y="652"/>
                </a:lnTo>
                <a:lnTo>
                  <a:pt x="2031" y="648"/>
                </a:lnTo>
                <a:lnTo>
                  <a:pt x="1938" y="643"/>
                </a:lnTo>
                <a:lnTo>
                  <a:pt x="1845" y="636"/>
                </a:lnTo>
                <a:lnTo>
                  <a:pt x="1755" y="628"/>
                </a:lnTo>
                <a:lnTo>
                  <a:pt x="1665" y="618"/>
                </a:lnTo>
                <a:lnTo>
                  <a:pt x="1577" y="607"/>
                </a:lnTo>
                <a:lnTo>
                  <a:pt x="1492" y="595"/>
                </a:lnTo>
                <a:lnTo>
                  <a:pt x="1408" y="582"/>
                </a:lnTo>
                <a:lnTo>
                  <a:pt x="1327" y="567"/>
                </a:lnTo>
                <a:lnTo>
                  <a:pt x="1248" y="551"/>
                </a:lnTo>
                <a:lnTo>
                  <a:pt x="1172" y="534"/>
                </a:lnTo>
                <a:lnTo>
                  <a:pt x="1099" y="516"/>
                </a:lnTo>
                <a:lnTo>
                  <a:pt x="1029" y="497"/>
                </a:lnTo>
                <a:lnTo>
                  <a:pt x="962" y="477"/>
                </a:lnTo>
                <a:lnTo>
                  <a:pt x="899" y="455"/>
                </a:lnTo>
                <a:lnTo>
                  <a:pt x="839" y="433"/>
                </a:lnTo>
                <a:lnTo>
                  <a:pt x="784" y="410"/>
                </a:lnTo>
                <a:lnTo>
                  <a:pt x="732" y="387"/>
                </a:lnTo>
                <a:lnTo>
                  <a:pt x="684" y="362"/>
                </a:lnTo>
                <a:lnTo>
                  <a:pt x="640" y="337"/>
                </a:lnTo>
                <a:lnTo>
                  <a:pt x="601" y="311"/>
                </a:lnTo>
                <a:lnTo>
                  <a:pt x="566" y="285"/>
                </a:lnTo>
                <a:lnTo>
                  <a:pt x="535" y="258"/>
                </a:lnTo>
                <a:lnTo>
                  <a:pt x="509" y="231"/>
                </a:lnTo>
                <a:lnTo>
                  <a:pt x="487" y="203"/>
                </a:lnTo>
                <a:lnTo>
                  <a:pt x="470" y="175"/>
                </a:lnTo>
                <a:lnTo>
                  <a:pt x="0" y="197"/>
                </a:lnTo>
                <a:lnTo>
                  <a:pt x="482" y="0"/>
                </a:lnTo>
                <a:lnTo>
                  <a:pt x="1141" y="144"/>
                </a:lnTo>
                <a:lnTo>
                  <a:pt x="671" y="165"/>
                </a:lnTo>
              </a:path>
            </a:pathLst>
          </a:custGeom>
          <a:solidFill>
            <a:srgbClr val="767171"/>
          </a:solidFill>
          <a:ln w="6480">
            <a:solidFill>
              <a:srgbClr val="76717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9"/>
          <p:cNvSpPr/>
          <p:nvPr/>
        </p:nvSpPr>
        <p:spPr>
          <a:xfrm>
            <a:off x="3384000" y="3138840"/>
            <a:ext cx="1079280" cy="31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10x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5"/>
          <a:stretch/>
        </p:blipFill>
        <p:spPr>
          <a:xfrm>
            <a:off x="2520000" y="3800520"/>
            <a:ext cx="1007280" cy="102276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6"/>
          <a:stretch/>
        </p:blipFill>
        <p:spPr>
          <a:xfrm>
            <a:off x="3747600" y="3744000"/>
            <a:ext cx="1363680" cy="107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>
                <p:childTnLst>
                  <p:par>
                    <p:cTn id="53" fill="freeze">
                      <p:stCondLst>
                        <p:cond delay="indefinite"/>
                      </p:stCondLst>
                      <p:childTnLst>
                        <p:par>
                          <p:cTn id="54" fill="freeze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freeze">
                      <p:stCondLst>
                        <p:cond delay="indefinite"/>
                      </p:stCondLst>
                      <p:childTnLst>
                        <p:par>
                          <p:cTn id="64" fill="freeze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830520" y="150480"/>
            <a:ext cx="6171120" cy="27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Travail réalisé – images obtenues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6275880" y="5005080"/>
            <a:ext cx="469800" cy="1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AA6B27F1-40F7-4CB7-92DF-57DAAB054F9E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rcRect l="0" t="803" r="0" b="0"/>
          <a:stretch/>
        </p:blipFill>
        <p:spPr>
          <a:xfrm>
            <a:off x="792000" y="576000"/>
            <a:ext cx="6065280" cy="4391280"/>
          </a:xfrm>
          <a:prstGeom prst="rect">
            <a:avLst/>
          </a:prstGeom>
          <a:ln>
            <a:noFill/>
          </a:ln>
        </p:spPr>
      </p:pic>
      <p:sp>
        <p:nvSpPr>
          <p:cNvPr id="228" name="CustomShape 3"/>
          <p:cNvSpPr/>
          <p:nvPr/>
        </p:nvSpPr>
        <p:spPr>
          <a:xfrm>
            <a:off x="288360" y="792000"/>
            <a:ext cx="1439280" cy="54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Bunny :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Tête détaillée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288360" y="1336320"/>
            <a:ext cx="2087280" cy="16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830520" y="150480"/>
            <a:ext cx="6171120" cy="27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Travail réalisé – images obtenues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6275880" y="5005080"/>
            <a:ext cx="469800" cy="1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C2D0EF89-414C-4791-853A-C15A4F844896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rcRect l="0" t="20895" r="0" b="0"/>
          <a:stretch/>
        </p:blipFill>
        <p:spPr>
          <a:xfrm>
            <a:off x="0" y="576000"/>
            <a:ext cx="7199640" cy="4391280"/>
          </a:xfrm>
          <a:prstGeom prst="rect">
            <a:avLst/>
          </a:prstGeom>
          <a:ln>
            <a:noFill/>
          </a:ln>
        </p:spPr>
      </p:pic>
      <p:sp>
        <p:nvSpPr>
          <p:cNvPr id="233" name="CustomShape 3"/>
          <p:cNvSpPr/>
          <p:nvPr/>
        </p:nvSpPr>
        <p:spPr>
          <a:xfrm>
            <a:off x="288360" y="792000"/>
            <a:ext cx="1439280" cy="54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Bunny :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Tête détaillée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288360" y="1336320"/>
            <a:ext cx="2087280" cy="16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Lucy 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Détails plus grossiers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830520" y="150480"/>
            <a:ext cx="6171120" cy="27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Expérience – collaboration et contribution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6275880" y="5005080"/>
            <a:ext cx="469800" cy="1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8E1EBB12-5023-4594-ACBA-9C68E0D75584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504000" y="1642680"/>
            <a:ext cx="5471280" cy="281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Université technique de Chalmers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Journée Visu 2019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3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https://journee-visu.github.io/</a:t>
            </a:r>
            <a:endParaRPr b="0" lang="fr-FR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3960000" y="848520"/>
            <a:ext cx="1871280" cy="167076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696600" y="2376000"/>
            <a:ext cx="1678680" cy="136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830520" y="150480"/>
            <a:ext cx="6171120" cy="27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Expérience – Problemes rencontres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6275880" y="5005080"/>
            <a:ext cx="469800" cy="1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A19029A0-6D49-4239-A18A-CA1A31308B82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936000" y="1775520"/>
            <a:ext cx="5471280" cy="16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Installations 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Proxy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VTK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SVDAG :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Compatibilité Windows – Linux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Pas de documentation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2736000" y="2160000"/>
            <a:ext cx="3637080" cy="160920"/>
          </a:xfrm>
          <a:prstGeom prst="rect">
            <a:avLst/>
          </a:prstGeom>
          <a:ln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288000" y="2957040"/>
            <a:ext cx="1834920" cy="172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830520" y="150480"/>
            <a:ext cx="6171120" cy="27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Travaux futurs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6275880" y="5005080"/>
            <a:ext cx="469800" cy="1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3B0D8210-7ABA-4536-8C5D-7E0054CECCDB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792000" y="1327320"/>
            <a:ext cx="5471280" cy="54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Maitrise du HTG avec VTK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Convertisseur HTG → SVDAG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3960000" y="1099080"/>
            <a:ext cx="1978920" cy="1060200"/>
          </a:xfrm>
          <a:prstGeom prst="rect">
            <a:avLst/>
          </a:prstGeom>
          <a:ln>
            <a:noFill/>
          </a:ln>
        </p:spPr>
      </p:pic>
      <p:pic>
        <p:nvPicPr>
          <p:cNvPr id="249" name="Image 7" descr=""/>
          <p:cNvPicPr/>
          <p:nvPr/>
        </p:nvPicPr>
        <p:blipFill>
          <a:blip r:embed="rId2"/>
          <a:stretch/>
        </p:blipFill>
        <p:spPr>
          <a:xfrm>
            <a:off x="612720" y="2962080"/>
            <a:ext cx="2410560" cy="1357200"/>
          </a:xfrm>
          <a:prstGeom prst="rect">
            <a:avLst/>
          </a:prstGeom>
          <a:ln>
            <a:noFill/>
          </a:ln>
        </p:spPr>
      </p:pic>
      <p:sp>
        <p:nvSpPr>
          <p:cNvPr id="250" name="CustomShape 4"/>
          <p:cNvSpPr/>
          <p:nvPr/>
        </p:nvSpPr>
        <p:spPr>
          <a:xfrm>
            <a:off x="3528000" y="3291480"/>
            <a:ext cx="2663280" cy="54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Tests sur des jeux de données plus riches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5"/>
          <p:cNvSpPr/>
          <p:nvPr/>
        </p:nvSpPr>
        <p:spPr>
          <a:xfrm>
            <a:off x="288000" y="4392000"/>
            <a:ext cx="3167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Fractal de mandelbrot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 milliards éléments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830520" y="150480"/>
            <a:ext cx="6171120" cy="27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Conclusion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6275880" y="5005080"/>
            <a:ext cx="469800" cy="1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DD709E72-DD59-4313-B20F-275AD4388DA7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576000" y="1728000"/>
            <a:ext cx="5543280" cy="21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Projet demandant beaucoup de recherche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Domaine nouveau pour moi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Difficultés liées à un environnement sécurisé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Résultats encourageants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Beaucoup d’expérience apportée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830520" y="150480"/>
            <a:ext cx="6171120" cy="27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Bibliographie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6275880" y="5005080"/>
            <a:ext cx="469800" cy="1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DD17E6E7-3576-4CFF-8593-3372A66CC5A6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504000" y="1228680"/>
            <a:ext cx="6047280" cy="298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[1] Massimiliano Guarrasi. An introduction to adaptive mesh refinement (amr) : Numerical methods and tools, 2015.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[2] Viktor Kämpe. Sparse Voxel DAGs. PhD thesis, Chalmers University of Technology, 2016.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[3] Viktor Kämpe, Erik Sintorn, and Ulf Assarsson. High resolution sparse voxel dags.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ACM Transactions on Graphics, 32(4), 2013. SIGGRAPH 2013.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[4] Samuli Laine and Tero Karras. Efficient sparse voxel octrees. In Proceedings of ACM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SIGGRAPH 2010 Symposium on Interactive 3D Graphics and Games, 2010.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[5] Samuli Laine and Tero Karras. Efficient sparse voxel octrees – analysis, extensions,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 implementation. NVIDIA Technical Report NVR-2010-001, NVIDIA Corporation,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February 2010.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[6] Jeroen Baert - Out-of-core svo builder 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https://github.com/Forceflow/ooc_svo_builder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[7] Dan Dolonius - Dag-example https://github.com/gegoggigog/DAG-example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2452320" y="1711440"/>
            <a:ext cx="3810960" cy="46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2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Merci pour votre ecoute</a:t>
            </a:r>
            <a:br/>
            <a:r>
              <a:rPr b="1" lang="fr-FR" sz="2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 questions ?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743760" y="3302640"/>
            <a:ext cx="5135040" cy="68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6f6f6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Antoine Roche – M1 CHPS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6f6f6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6f6f6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Tuteur CEA : Jérôme Dubois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6f6f6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Tuteur enseignant : Michael Krajecki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2452320" y="2355120"/>
            <a:ext cx="3534480" cy="2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4"/>
          <p:cNvSpPr/>
          <p:nvPr/>
        </p:nvSpPr>
        <p:spPr>
          <a:xfrm>
            <a:off x="6386400" y="5005440"/>
            <a:ext cx="47052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54ED8768-D1D5-4279-B308-E95414E2828C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830520" y="150480"/>
            <a:ext cx="6171120" cy="27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Sommaire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6275880" y="5005080"/>
            <a:ext cx="469800" cy="1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5E513C27-9426-4740-AFE7-AC088A31F26A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495720" y="1419480"/>
            <a:ext cx="5914080" cy="143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Présentation du CEA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Contexte du stage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Études menées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Travail réalisé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Expérience personnelle et professionnelle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Bibliographie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495720" y="800640"/>
            <a:ext cx="5942160" cy="3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830520" y="150480"/>
            <a:ext cx="6171120" cy="27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Présentation CEa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6275880" y="5005080"/>
            <a:ext cx="469800" cy="1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476C07CD-F954-4DD4-8C28-CCE7FF591A9F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495720" y="1419480"/>
            <a:ext cx="5914080" cy="143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 domaines :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Défense et sécurité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Energies bas carbone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Recherche technologiques pour l’industrie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Recherche fondamentale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495720" y="800640"/>
            <a:ext cx="6127560" cy="3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  <a:spcAft>
                <a:spcPts val="601"/>
              </a:spcAft>
            </a:pPr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Lucida Sans Unicode"/>
              </a:rPr>
              <a:t>Acteur majeur de la recherche, du développement et de l'innovation</a:t>
            </a:r>
            <a:endParaRPr b="0" lang="fr-FR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3456000" y="3024000"/>
            <a:ext cx="3148560" cy="1716840"/>
          </a:xfrm>
          <a:prstGeom prst="rect">
            <a:avLst/>
          </a:prstGeom>
          <a:ln>
            <a:noFill/>
          </a:ln>
        </p:spPr>
      </p:pic>
      <p:sp>
        <p:nvSpPr>
          <p:cNvPr id="161" name="CustomShape 5"/>
          <p:cNvSpPr/>
          <p:nvPr/>
        </p:nvSpPr>
        <p:spPr>
          <a:xfrm>
            <a:off x="432000" y="3888000"/>
            <a:ext cx="244728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Equipe de visualisation de simulation massive HPC Bruyère le Châtel (IDF)</a:t>
            </a:r>
            <a:endParaRPr b="0" lang="fr-FR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830520" y="150480"/>
            <a:ext cx="6171120" cy="27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Contexte du stage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6275880" y="5005080"/>
            <a:ext cx="469800" cy="1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EE8DB886-860F-4095-A84C-522C40517F82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3528000" y="3032280"/>
            <a:ext cx="2951280" cy="10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</a:t>
            </a:r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TK-HTG** : Réduction du volume et du temps de rendu en affinant de manière locale</a:t>
            </a:r>
            <a:endParaRPr b="0" lang="fr-FR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495720" y="800640"/>
            <a:ext cx="6127560" cy="3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Appliquer des technologies du jeu vidéo sur de la visualisation scientifique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288000" y="2737080"/>
            <a:ext cx="3599280" cy="151020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2376000" y="1520640"/>
            <a:ext cx="4179600" cy="926640"/>
          </a:xfrm>
          <a:prstGeom prst="rect">
            <a:avLst/>
          </a:prstGeom>
          <a:ln>
            <a:noFill/>
          </a:ln>
        </p:spPr>
      </p:pic>
      <p:sp>
        <p:nvSpPr>
          <p:cNvPr id="168" name="CustomShape 5"/>
          <p:cNvSpPr/>
          <p:nvPr/>
        </p:nvSpPr>
        <p:spPr>
          <a:xfrm>
            <a:off x="288000" y="1650600"/>
            <a:ext cx="194328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SVDAG* : Compression de scènes voxélisées</a:t>
            </a:r>
            <a:endParaRPr b="0" lang="fr-FR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6"/>
          <p:cNvSpPr/>
          <p:nvPr/>
        </p:nvSpPr>
        <p:spPr>
          <a:xfrm>
            <a:off x="2304000" y="4370760"/>
            <a:ext cx="431928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fr-FR" sz="12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*Sparse Voxel Directed Acyclic Graph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fr-FR" sz="12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**VTK HyperTreeGrid, tree based Adaptive Mesh Refinement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830520" y="150480"/>
            <a:ext cx="6171120" cy="27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Contexte du stage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6275880" y="5005080"/>
            <a:ext cx="469800" cy="1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F96DBCB2-E995-4001-9329-BFE7A4BE2DE7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792000" y="1800000"/>
            <a:ext cx="5039280" cy="19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Etude du SVO* / SVDAG / SSVDAG**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Maîtrise de la construction HTG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Convertisseur HTG vers SVDAG / SSVDAG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Application de rendus SVDAG sur des données HTG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936000" y="982080"/>
            <a:ext cx="439128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Principales étapes :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5"/>
          <p:cNvSpPr/>
          <p:nvPr/>
        </p:nvSpPr>
        <p:spPr>
          <a:xfrm>
            <a:off x="720000" y="4248000"/>
            <a:ext cx="61192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fr-FR" sz="12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*Sparse Voxel Octree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fr-FR" sz="12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**Symmetric-aware SVDAG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830520" y="150480"/>
            <a:ext cx="6171120" cy="27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études menées - </a:t>
            </a:r>
            <a:r>
              <a:rPr b="1" lang="fr-FR" sz="15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Sparse Voxel Octree</a:t>
            </a:r>
            <a:endParaRPr b="0" lang="fr-FR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6275880" y="5005080"/>
            <a:ext cx="469800" cy="1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91855359-FB39-4A70-8B9C-54D8E3B00678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720000" y="1368000"/>
            <a:ext cx="4823280" cy="122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Arbre de voxels 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 niveau défini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Voxels au dernier niveau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Actuellement construit sur CPU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4896000" y="1224000"/>
            <a:ext cx="1511280" cy="151128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4896000" y="2880000"/>
            <a:ext cx="1511280" cy="151128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3"/>
          <a:stretch/>
        </p:blipFill>
        <p:spPr>
          <a:xfrm>
            <a:off x="576000" y="2880000"/>
            <a:ext cx="3815280" cy="1729800"/>
          </a:xfrm>
          <a:prstGeom prst="rect">
            <a:avLst/>
          </a:prstGeom>
          <a:ln>
            <a:noFill/>
          </a:ln>
        </p:spPr>
      </p:pic>
      <p:sp>
        <p:nvSpPr>
          <p:cNvPr id="181" name="CustomShape 4"/>
          <p:cNvSpPr/>
          <p:nvPr/>
        </p:nvSpPr>
        <p:spPr>
          <a:xfrm>
            <a:off x="720000" y="708120"/>
            <a:ext cx="395964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Thèse de Viktor Kämpe : SVDAGs[2]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Nvidia research : ESVO[5]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SVO builder github[6]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830520" y="150480"/>
            <a:ext cx="6171120" cy="27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études menées – Sparse voxel directed acyclic graph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6275880" y="5005080"/>
            <a:ext cx="469800" cy="1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DA374DC1-F883-44BB-9432-84EAC3B8E2B5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792000" y="720000"/>
            <a:ext cx="5039280" cy="25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Thèse de Viktor Kämpe : SVDAGs[2]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Viktor Kämpe, Erik Sintorn, and Ulf Assarsson : High resolution sparse voxel dags[3]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Développé par l’équipe de visualisation de l’université de Chalmers (Suède)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Construction et raytracer avec CUDA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Octree compressé par niveau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Plusieurs parents pour un nœud possible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Suppression des nœuds identiques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1033200" y="3078360"/>
            <a:ext cx="2217600" cy="138528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4691520" y="3114720"/>
            <a:ext cx="924120" cy="1316880"/>
          </a:xfrm>
          <a:prstGeom prst="rect">
            <a:avLst/>
          </a:prstGeom>
          <a:ln>
            <a:noFill/>
          </a:ln>
        </p:spPr>
      </p:pic>
      <p:sp>
        <p:nvSpPr>
          <p:cNvPr id="187" name="CustomShape 4"/>
          <p:cNvSpPr/>
          <p:nvPr/>
        </p:nvSpPr>
        <p:spPr>
          <a:xfrm>
            <a:off x="3456360" y="3712320"/>
            <a:ext cx="1007280" cy="71280"/>
          </a:xfrm>
          <a:custGeom>
            <a:avLst/>
            <a:gdLst/>
            <a:ahLst/>
            <a:rect l="l" t="t" r="r" b="b"/>
            <a:pathLst>
              <a:path w="2802" h="201">
                <a:moveTo>
                  <a:pt x="0" y="50"/>
                </a:moveTo>
                <a:lnTo>
                  <a:pt x="2100" y="50"/>
                </a:lnTo>
                <a:lnTo>
                  <a:pt x="2100" y="0"/>
                </a:lnTo>
                <a:lnTo>
                  <a:pt x="2801" y="100"/>
                </a:lnTo>
                <a:lnTo>
                  <a:pt x="2100" y="200"/>
                </a:lnTo>
                <a:lnTo>
                  <a:pt x="2100" y="150"/>
                </a:lnTo>
                <a:lnTo>
                  <a:pt x="0" y="150"/>
                </a:lnTo>
                <a:lnTo>
                  <a:pt x="0" y="50"/>
                </a:lnTo>
              </a:path>
            </a:pathLst>
          </a:custGeom>
          <a:solidFill>
            <a:srgbClr val="767171"/>
          </a:solidFill>
          <a:ln w="6480">
            <a:solidFill>
              <a:srgbClr val="76717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5"/>
          <p:cNvSpPr/>
          <p:nvPr/>
        </p:nvSpPr>
        <p:spPr>
          <a:xfrm>
            <a:off x="976680" y="4261320"/>
            <a:ext cx="215280" cy="21528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6"/>
          <p:cNvSpPr/>
          <p:nvPr/>
        </p:nvSpPr>
        <p:spPr>
          <a:xfrm>
            <a:off x="2180520" y="4268160"/>
            <a:ext cx="215280" cy="21528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7"/>
          <p:cNvSpPr/>
          <p:nvPr/>
        </p:nvSpPr>
        <p:spPr>
          <a:xfrm>
            <a:off x="1580760" y="4254120"/>
            <a:ext cx="215280" cy="21528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8"/>
          <p:cNvSpPr/>
          <p:nvPr/>
        </p:nvSpPr>
        <p:spPr>
          <a:xfrm>
            <a:off x="1281240" y="4262400"/>
            <a:ext cx="215280" cy="21528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9"/>
          <p:cNvSpPr/>
          <p:nvPr/>
        </p:nvSpPr>
        <p:spPr>
          <a:xfrm>
            <a:off x="1877040" y="4266000"/>
            <a:ext cx="215280" cy="21528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10"/>
          <p:cNvSpPr/>
          <p:nvPr/>
        </p:nvSpPr>
        <p:spPr>
          <a:xfrm>
            <a:off x="2478960" y="4259880"/>
            <a:ext cx="215280" cy="21528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11"/>
          <p:cNvSpPr/>
          <p:nvPr/>
        </p:nvSpPr>
        <p:spPr>
          <a:xfrm>
            <a:off x="2779200" y="4259520"/>
            <a:ext cx="215280" cy="21528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12"/>
          <p:cNvSpPr/>
          <p:nvPr/>
        </p:nvSpPr>
        <p:spPr>
          <a:xfrm>
            <a:off x="3087360" y="4264200"/>
            <a:ext cx="215280" cy="21528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13"/>
          <p:cNvSpPr/>
          <p:nvPr/>
        </p:nvSpPr>
        <p:spPr>
          <a:xfrm>
            <a:off x="1548000" y="3600000"/>
            <a:ext cx="575280" cy="1007280"/>
          </a:xfrm>
          <a:custGeom>
            <a:avLst/>
            <a:gdLst/>
            <a:ahLst/>
            <a:rect l="l" t="t" r="r" b="b"/>
            <a:pathLst>
              <a:path w="1601" h="28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2534"/>
                </a:lnTo>
                <a:cubicBezTo>
                  <a:pt x="0" y="2667"/>
                  <a:pt x="133" y="2800"/>
                  <a:pt x="266" y="2800"/>
                </a:cubicBezTo>
                <a:lnTo>
                  <a:pt x="1334" y="2800"/>
                </a:lnTo>
                <a:cubicBezTo>
                  <a:pt x="1467" y="2800"/>
                  <a:pt x="1600" y="2667"/>
                  <a:pt x="1600" y="2534"/>
                </a:cubicBezTo>
                <a:lnTo>
                  <a:pt x="1600" y="266"/>
                </a:lnTo>
                <a:cubicBezTo>
                  <a:pt x="1600" y="133"/>
                  <a:pt x="1467" y="0"/>
                  <a:pt x="1334" y="0"/>
                </a:cubicBezTo>
                <a:lnTo>
                  <a:pt x="266" y="0"/>
                </a:lnTo>
              </a:path>
            </a:pathLst>
          </a:custGeom>
          <a:noFill/>
          <a:ln w="2916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14"/>
          <p:cNvSpPr/>
          <p:nvPr/>
        </p:nvSpPr>
        <p:spPr>
          <a:xfrm>
            <a:off x="2144160" y="3600360"/>
            <a:ext cx="575280" cy="1007280"/>
          </a:xfrm>
          <a:custGeom>
            <a:avLst/>
            <a:gdLst/>
            <a:ahLst/>
            <a:rect l="l" t="t" r="r" b="b"/>
            <a:pathLst>
              <a:path w="1601" h="28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2534"/>
                </a:lnTo>
                <a:cubicBezTo>
                  <a:pt x="0" y="2667"/>
                  <a:pt x="133" y="2800"/>
                  <a:pt x="266" y="2800"/>
                </a:cubicBezTo>
                <a:lnTo>
                  <a:pt x="1334" y="2800"/>
                </a:lnTo>
                <a:cubicBezTo>
                  <a:pt x="1467" y="2800"/>
                  <a:pt x="1600" y="2667"/>
                  <a:pt x="1600" y="2534"/>
                </a:cubicBezTo>
                <a:lnTo>
                  <a:pt x="1600" y="266"/>
                </a:lnTo>
                <a:cubicBezTo>
                  <a:pt x="1600" y="133"/>
                  <a:pt x="1467" y="0"/>
                  <a:pt x="1334" y="0"/>
                </a:cubicBezTo>
                <a:lnTo>
                  <a:pt x="266" y="0"/>
                </a:lnTo>
              </a:path>
            </a:pathLst>
          </a:custGeom>
          <a:noFill/>
          <a:ln w="2916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15"/>
          <p:cNvSpPr/>
          <p:nvPr/>
        </p:nvSpPr>
        <p:spPr>
          <a:xfrm>
            <a:off x="4248000" y="4464000"/>
            <a:ext cx="2807280" cy="61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3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13 nœuds → 6 nœuds</a:t>
            </a:r>
            <a:endParaRPr b="0" lang="fr-FR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3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8 valeurs → 2 valeurs</a:t>
            </a:r>
            <a:endParaRPr b="0" lang="fr-FR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>
                <p:childTnLst>
                  <p:par>
                    <p:cTn id="15" fill="freeze">
                      <p:stCondLst>
                        <p:cond delay="indefinite"/>
                      </p:stCondLst>
                      <p:childTnLst>
                        <p:par>
                          <p:cTn id="16" fill="freeze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freeze">
                      <p:stCondLst>
                        <p:cond delay="indefinite"/>
                      </p:stCondLst>
                      <p:childTnLst>
                        <p:par>
                          <p:cTn id="34" fill="freeze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freeze">
                      <p:stCondLst>
                        <p:cond delay="indefinite"/>
                      </p:stCondLst>
                      <p:childTnLst>
                        <p:par>
                          <p:cTn id="40" fill="freeze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830520" y="150480"/>
            <a:ext cx="6171120" cy="27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études menées - vtk Hypertreegrid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6275880" y="5005080"/>
            <a:ext cx="469800" cy="1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F096FFAF-2FAE-4C42-B019-AC7BB10A315F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1080000" y="648000"/>
            <a:ext cx="4823280" cy="14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Massimiliano Guarrasi : An introduction to adaptive mesh refinement (AMR)[1]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Grille d’arbres de voxels</a:t>
            </a:r>
            <a:endParaRPr b="0" lang="fr-FR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Niveau des voxels variable</a:t>
            </a:r>
            <a:endParaRPr b="0" lang="fr-FR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Affinage adaptatif</a:t>
            </a:r>
            <a:endParaRPr b="0" lang="fr-FR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936000" y="2520000"/>
            <a:ext cx="5028120" cy="190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830520" y="150480"/>
            <a:ext cx="6171120" cy="27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Travail réalisé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6275880" y="5005080"/>
            <a:ext cx="469800" cy="1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A7AAB3CC-3263-47D2-94E7-CEEDFB2AA483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1656000" y="864000"/>
            <a:ext cx="4967280" cy="23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Installation de Spack : gestionnaire de paquets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Installation du programme SVDAG avec résolution de compatibilité Windows vers Unix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Création recette Spack du SVDAG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Analyse des performances du SVDAG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3556080" y="3240000"/>
            <a:ext cx="2059560" cy="1546560"/>
          </a:xfrm>
          <a:prstGeom prst="rect">
            <a:avLst/>
          </a:prstGeom>
          <a:ln>
            <a:noFill/>
          </a:ln>
        </p:spPr>
      </p:pic>
      <p:sp>
        <p:nvSpPr>
          <p:cNvPr id="207" name="CustomShape 4"/>
          <p:cNvSpPr/>
          <p:nvPr/>
        </p:nvSpPr>
        <p:spPr>
          <a:xfrm>
            <a:off x="576000" y="3384000"/>
            <a:ext cx="2519280" cy="77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Slide présentant mon travail (pour Visu2019 et Eurovis19 notamment)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432000" y="792000"/>
            <a:ext cx="1079280" cy="107928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3"/>
          <a:stretch/>
        </p:blipFill>
        <p:spPr>
          <a:xfrm>
            <a:off x="360000" y="1944000"/>
            <a:ext cx="1151280" cy="124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CEA_template</Template>
  <TotalTime>888</TotalTime>
  <Application>LibreOffice/5.3.6.1$Linux_X86_64 LibreOffice_project/30$Build-1</Application>
  <Words>9</Words>
  <Paragraphs>9</Paragraphs>
  <Company>CEA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2019-03-22T10:03:50Z</dcterms:created>
  <dc:creator>GUILLAUME Nathalie</dc:creator>
  <dc:description/>
  <dc:language>fr-FR</dc:language>
  <cp:lastModifiedBy/>
  <cp:lastPrinted>2018-12-05T09:44:31Z</cp:lastPrinted>
  <dcterms:modified xsi:type="dcterms:W3CDTF">2019-05-28T17:22:05Z</dcterms:modified>
  <cp:revision>16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CEA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Personnalisé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9</vt:i4>
  </property>
</Properties>
</file>